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Courier Prime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D6BE4F-290D-4C8B-A61E-DB0276C83B06}">
  <a:tblStyle styleId="{B2D6BE4F-290D-4C8B-A61E-DB0276C83B0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urierPrime-bold.fntdata"/><Relationship Id="rId50" Type="http://schemas.openxmlformats.org/officeDocument/2006/relationships/font" Target="fonts/CourierPrime-regular.fntdata"/><Relationship Id="rId53" Type="http://schemas.openxmlformats.org/officeDocument/2006/relationships/font" Target="fonts/CourierPrime-boldItalic.fntdata"/><Relationship Id="rId52" Type="http://schemas.openxmlformats.org/officeDocument/2006/relationships/font" Target="fonts/CourierPrime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006307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006307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06307b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006307b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006307bc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006307bc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006307bc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006307bc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01a11a7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01a11a7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01a11a7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01a11a7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01a11a7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01a11a7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022fba4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022fba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01a11a72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01a11a72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01a11a72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01a11a72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71cf480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71cf480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0335691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0335691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861dc83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861dc83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861dc83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861dc83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95f1a7e7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95f1a7e7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95f1a7e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95f1a7e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bcb8293b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bcb8293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bcb8293b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bcb8293b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a2b2131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a2b2131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bcb8293b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bcb8293b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ae7647c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ae7647c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71cf480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71cf480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ebc5262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ebc5262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ef52c2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ef52c2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ef52c2a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ef52c2a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ef52c2a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4ef52c2a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ef52c2ad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ef52c2ad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efa7606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efa760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f923d37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f923d37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f923d37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f923d37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f923d37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4f923d37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11d5f57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11d5f57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71cf4809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71cf480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11d5f57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11d5f57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11d5f57c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11d5f57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69dd8c9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69dd8c9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b0a5fe1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b0a5fe1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 don’t know what is going on here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71cf480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71cf480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006307b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006307b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773386b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773386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773386b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773386b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ffed54e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ffed54e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jonahjlee/map_making_blasttng_jl/blob/main/time_slicing.ipynb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jonahjlee/blasttng-to-g3/blob/main/g3_processing.ipynb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jonahjlee/blasttng-to-g3/tree/main" TargetMode="External"/><Relationship Id="rId4" Type="http://schemas.openxmlformats.org/officeDocument/2006/relationships/hyperlink" Target="https://docs.google.com/presentation/d/1CE-Xe7ElgWUP5cCPLFfM2Bu7o-FN7mTcXEbcNtlnBc4/edit?slide=id.g345fa7dc7cb_0_0#slide=id.g345fa7dc7cb_0_0" TargetMode="External"/><Relationship Id="rId5" Type="http://schemas.openxmlformats.org/officeDocument/2006/relationships/hyperlink" Target="https://cmb-s4.github.io/spt3g_software/index.html" TargetMode="External"/><Relationship Id="rId6" Type="http://schemas.openxmlformats.org/officeDocument/2006/relationships/hyperlink" Target="https://github.com/ccatobs/rfsoc-streamer" TargetMode="External"/><Relationship Id="rId7" Type="http://schemas.openxmlformats.org/officeDocument/2006/relationships/hyperlink" Target="https://so3g.readthedocs.io/en/latest/" TargetMode="External"/><Relationship Id="rId8" Type="http://schemas.openxmlformats.org/officeDocument/2006/relationships/hyperlink" Target="https://github.com/arahlin/spt3g_tutorials/blob/main/filter_and_bin_mapmaking.ipynb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rahlin/spt3g_tutorials/blob/main/filter_and_bin_mapmaking.ipynb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49.png"/><Relationship Id="rId6" Type="http://schemas.openxmlformats.org/officeDocument/2006/relationships/hyperlink" Target="https://so3g.readthedocs.io/en/latest/proj.html#so3g.proj.CelestialSightLine.naive_az_e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ccat850/map_making_blasttng" TargetMode="External"/><Relationship Id="rId4" Type="http://schemas.openxmlformats.org/officeDocument/2006/relationships/hyperlink" Target="https://github.com/jonahjlee/map_making_blasttng_j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mb-s4.github.io/spt3g_software/moddoc_maps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mb-s4.github.io/spt3g_software/moddoc_calibration.html" TargetMode="External"/><Relationship Id="rId4" Type="http://schemas.openxmlformats.org/officeDocument/2006/relationships/hyperlink" Target="https://so3g.readthedocs.io/en/latest/proj.html#so3g.proj.FocalPlan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5" Type="http://schemas.openxmlformats.org/officeDocument/2006/relationships/hyperlink" Target="https://cmb-s4.github.io/spt3g_software/frames.html#id8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hyperlink" Target="https://github.com/jonahjlee/blasttng-to-g3/blob/main/notebooks/map_making.ipynb" TargetMode="External"/><Relationship Id="rId5" Type="http://schemas.openxmlformats.org/officeDocument/2006/relationships/hyperlink" Target="https://github.com/jonahjlee/blasttng-to-g3/blob/main/notebooks/map_making.ipynb" TargetMode="External"/><Relationship Id="rId6" Type="http://schemas.openxmlformats.org/officeDocument/2006/relationships/hyperlink" Target="https://github.com/jonahjlee/blasttng-to-g3/blob/main/notebooks/map_making.ipynb" TargetMode="External"/><Relationship Id="rId7" Type="http://schemas.openxmlformats.org/officeDocument/2006/relationships/image" Target="../media/image58.png"/><Relationship Id="rId8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jonahjlee/blasttng-to-g3/tree/main/profiling" TargetMode="External"/><Relationship Id="rId4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ocs.google.com/spreadsheets/d/1xkbjnXBqPjGNLFmsSxogh1svcySD8Uwh6WYG26Td7Do/edit?gid=0#gid=0" TargetMode="External"/><Relationship Id="rId4" Type="http://schemas.openxmlformats.org/officeDocument/2006/relationships/hyperlink" Target="https://docs.google.com/document/d/1Z9_0oulMNgyKYuoCn1sxv4UCHmROb1c5NFRbCw6g35w/edit?tab=t.0" TargetMode="External"/><Relationship Id="rId5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57.png"/><Relationship Id="rId5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jonahjlee/map_making_blasttng_j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jonahjlee/blasttng-to-g3/tree/main" TargetMode="External"/><Relationship Id="rId4" Type="http://schemas.openxmlformats.org/officeDocument/2006/relationships/hyperlink" Target="https://github.com/jonahjlee/map_making_blasttng_jl" TargetMode="External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simonsobs/sotodlib/blob/master/sotodlib/io/bookbinder.py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99662"/>
            <a:ext cx="85206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BLAST-TNG to G3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386325"/>
            <a:ext cx="8520600" cy="14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Packaging BLAST-TNG data into G3 files for CCAT Quick-Look Map-Maker development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Jonah Lee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77" y="3333200"/>
            <a:ext cx="2357299" cy="15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3906675" y="4090800"/>
            <a:ext cx="1339800" cy="44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528" y="3429550"/>
            <a:ext cx="1532800" cy="1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6125753" y="4080450"/>
            <a:ext cx="259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.g3</a:t>
            </a:r>
            <a:endParaRPr sz="18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Strange Import Bug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 was able to replicate the behaviour shown below in multiple environments.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For some reason, 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import so3g</a:t>
            </a:r>
            <a:r>
              <a:rPr lang="en-CA"/>
              <a:t> will cause a segmentation fault if if is preceded by from s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pt3g import core</a:t>
            </a:r>
            <a:r>
              <a:rPr lang="en-CA"/>
              <a:t>. Switching the order resolves the issue.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775" y="2389000"/>
            <a:ext cx="6393850" cy="27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7893650" y="2036525"/>
            <a:ext cx="1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First Frames Made!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Objects have been added!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Frequency seems a bit off?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See next slide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762 detectors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381 present in Roach 1; I/Q for both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currently, the program runs out of memory if run</a:t>
            </a:r>
            <a:br>
              <a:rPr lang="en-CA"/>
            </a:br>
            <a:r>
              <a:rPr lang="en-CA"/>
              <a:t>with all 4 Roaches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I forgot to append i/q to the names, so there are</a:t>
            </a:r>
            <a:br>
              <a:rPr lang="en-CA"/>
            </a:br>
            <a:r>
              <a:rPr lang="en-CA"/>
              <a:t>duplicate names in the G3SuperTimestream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350" y="-39862"/>
            <a:ext cx="52006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25" y="4000050"/>
            <a:ext cx="6471375" cy="7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0875" y="2164225"/>
            <a:ext cx="3822900" cy="29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Frequency Discrepancies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4760700" cy="17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ts val="855"/>
              <a:buChar char="●"/>
            </a:pPr>
            <a:r>
              <a:rPr lang="en-CA" sz="855"/>
              <a:t>James: “... we expect sampling frequency for BLAST-TNG data (and as of right now also CCAT) to be 512e6/1024^2=488.28125 Hz. 512e6 is the clock frequency, and 1024 channels, 1024 accumulations”</a:t>
            </a:r>
            <a:endParaRPr sz="855"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ts val="855"/>
              <a:buChar char="●"/>
            </a:pPr>
            <a:r>
              <a:rPr lang="en-CA" sz="855" u="sng">
                <a:solidFill>
                  <a:schemeClr val="hlink"/>
                </a:solidFill>
                <a:hlinkClick r:id="rId3"/>
              </a:rPr>
              <a:t>https://github.com/jonahjlee/map_making_blasttng_jl/blob/main/time_slicing.ipynb</a:t>
            </a:r>
            <a:endParaRPr sz="855"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ts val="665"/>
              <a:buChar char="○"/>
            </a:pPr>
            <a:r>
              <a:rPr lang="en-CA" sz="665"/>
              <a:t>In this notebook, I found the average frequency to be 476.5 Hz</a:t>
            </a:r>
            <a:endParaRPr sz="665"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ts val="855"/>
              <a:buChar char="●"/>
            </a:pPr>
            <a:r>
              <a:rPr lang="en-CA" sz="855"/>
              <a:t>I used roach_1’s dat_sliced[‘time’] as the ground truth</a:t>
            </a:r>
            <a:endParaRPr sz="855"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ts val="855"/>
              <a:buChar char="●"/>
            </a:pPr>
            <a:r>
              <a:rPr lang="en-CA" sz="855"/>
              <a:t>The difference between the vals at 0 and 1427 is 3.014656</a:t>
            </a:r>
            <a:endParaRPr sz="855"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ts val="665"/>
              <a:buChar char="○"/>
            </a:pPr>
            <a:r>
              <a:rPr lang="en-CA" sz="665"/>
              <a:t>This </a:t>
            </a:r>
            <a:r>
              <a:rPr lang="en-CA" sz="665"/>
              <a:t>corresponds</a:t>
            </a:r>
            <a:r>
              <a:rPr lang="en-CA" sz="665"/>
              <a:t> to the frequency of 473.4</a:t>
            </a:r>
            <a:endParaRPr sz="665"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ts val="855"/>
              <a:buChar char="●"/>
            </a:pPr>
            <a:r>
              <a:rPr lang="en-CA" sz="855"/>
              <a:t>The actual values are mostly 1/dt=488 Hz, but there are some values at 244 Hz, and other variations around 488Hz. The result is a mean frequency of 473.4Hz</a:t>
            </a:r>
            <a:endParaRPr sz="855"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197" y="233550"/>
            <a:ext cx="2901950" cy="15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88" y="2767125"/>
            <a:ext cx="2979276" cy="237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049" y="2165525"/>
            <a:ext cx="3920950" cy="29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59250" y="3501850"/>
            <a:ext cx="501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2"/>
                </a:solidFill>
              </a:rPr>
              <a:t>All</a:t>
            </a:r>
            <a:br>
              <a:rPr lang="en-CA" sz="1500">
                <a:solidFill>
                  <a:schemeClr val="dk2"/>
                </a:solidFill>
              </a:rPr>
            </a:br>
            <a:r>
              <a:rPr lang="en-CA" sz="1500">
                <a:solidFill>
                  <a:schemeClr val="dk2"/>
                </a:solidFill>
              </a:rPr>
              <a:t>frequencies: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275550" y="3501850"/>
            <a:ext cx="501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2"/>
                </a:solidFill>
              </a:rPr>
              <a:t>Zoomed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2"/>
                </a:solidFill>
              </a:rPr>
              <a:t>to 488Hz: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Successfully Loading .g3 File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339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Test file: contained 10 frames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Pipeline reads data as expected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PipelineInfo is added automatically as expected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34119" l="0" r="0" t="0"/>
          <a:stretch/>
        </p:blipFill>
        <p:spPr>
          <a:xfrm>
            <a:off x="3762250" y="964475"/>
            <a:ext cx="5070050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0" l="0" r="0" t="8892"/>
          <a:stretch/>
        </p:blipFill>
        <p:spPr>
          <a:xfrm>
            <a:off x="3762250" y="2864850"/>
            <a:ext cx="5070050" cy="22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5022350" y="2461122"/>
            <a:ext cx="36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… (10 total scan frames)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225" y="3366990"/>
            <a:ext cx="3395100" cy="1523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Roach 1 - All 3 Passes .g3 File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354 frames * 3s = 17min 42s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testfile.g3 file: </a:t>
            </a:r>
            <a:r>
              <a:rPr lang="en-CA"/>
              <a:t>876MB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Off by one error? There should</a:t>
            </a:r>
            <a:br>
              <a:rPr lang="en-CA"/>
            </a:br>
            <a:r>
              <a:rPr lang="en-CA"/>
              <a:t>have been a Scan Frame with</a:t>
            </a:r>
            <a:br>
              <a:rPr lang="en-CA"/>
            </a:br>
            <a:r>
              <a:rPr lang="en-CA"/>
              <a:t>frame_num=354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125" y="1152475"/>
            <a:ext cx="4831872" cy="89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136" y="2262901"/>
            <a:ext cx="4831863" cy="78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50" y="3271450"/>
            <a:ext cx="8194849" cy="4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50" y="3022800"/>
            <a:ext cx="5037451" cy="19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Roach 1 - All 3 Passes .g3 File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366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Contents look OK except we should have gotten 1 more scan frame with fewer samples at the end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0" l="0" r="36796" t="0"/>
          <a:stretch/>
        </p:blipFill>
        <p:spPr>
          <a:xfrm>
            <a:off x="3975415" y="1152475"/>
            <a:ext cx="516858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Bug Fixed - Last Frame Missing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298" y="3389548"/>
            <a:ext cx="3331700" cy="16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527" y="99974"/>
            <a:ext cx="3616950" cy="29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152475"/>
            <a:ext cx="4873200" cy="15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We now have 355 Scan frames instead of 354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The last frame indeed has fewer samples,</a:t>
            </a:r>
            <a:br>
              <a:rPr lang="en-CA"/>
            </a:br>
            <a:r>
              <a:rPr lang="en-CA"/>
              <a:t>reflecting the fact that we have run out of</a:t>
            </a:r>
            <a:br>
              <a:rPr lang="en-CA"/>
            </a:br>
            <a:r>
              <a:rPr lang="en-CA"/>
              <a:t>data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203625" y="3137350"/>
            <a:ext cx="53934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Pipeline profiling results:</a:t>
            </a:r>
            <a:b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</a:br>
            <a: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__main__.ScanFrameGenerator: 227.104404 user, 70.923824 system, 356 frames (0.837158 s per input frame)</a:t>
            </a:r>
            <a:b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</a:br>
            <a: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_pipelineinfo: 0.000189 user, 0.000258 system, 356 frames (0.000001 s per input frame)</a:t>
            </a:r>
            <a:b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</a:br>
            <a: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spt3g.core.G3Writer: 45.993677 user, 0.556452 system, 357 frames (0.130393 s per input frame)</a:t>
            </a:r>
            <a:b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</a:br>
            <a: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Total: 273.098270 user, 71.480534 system</a:t>
            </a:r>
            <a:b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</a:br>
            <a:r>
              <a:rPr lang="en-CA" sz="1000">
                <a:solidFill>
                  <a:schemeClr val="dk1"/>
                </a:solidFill>
                <a:latin typeface="Courier Prime"/>
                <a:ea typeface="Courier Prime"/>
                <a:cs typeface="Courier Prime"/>
                <a:sym typeface="Courier Prime"/>
              </a:rPr>
              <a:t>Peak memory consumption (2902.8 MB) in module __main__.ScanFrameGenerator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Remote Jupyter Notebook Development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152475"/>
            <a:ext cx="351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https://github.com/jonahjlee/blasttng-to-g3/blob/main/g3_processing.ipynb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Provides a native Jupyter environment while working on an ssh connection to control computer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Access the files stored under /media/player1/blast2020fc1/blasttng_g3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476" y="1114675"/>
            <a:ext cx="5265524" cy="4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Pipeline: Compute RA/DEC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5155275" y="1042750"/>
            <a:ext cx="38220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Load file, compute, add data &amp; save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add_radec</a:t>
            </a:r>
            <a:r>
              <a:rPr lang="en-CA"/>
              <a:t> </a:t>
            </a:r>
            <a:r>
              <a:rPr lang="en-CA"/>
              <a:t>dominates runtime: 0.35s processing for each 1428-long 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325MB peak memory use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1017725"/>
            <a:ext cx="5017655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675" y="3152775"/>
            <a:ext cx="48236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050" y="170550"/>
            <a:ext cx="3383075" cy="6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RA/DEC Looks Good!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11700" y="1152475"/>
            <a:ext cx="351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The plot shown is for all 3 passes in elevation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Plotting takes only a few seconds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74" y="135025"/>
            <a:ext cx="5109274" cy="487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25" y="2687071"/>
            <a:ext cx="3816250" cy="8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[Links]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https://github.com/jonahjlee/blasttng-to-g3/tree/main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4"/>
              </a:rPr>
              <a:t>G3 File Processing - Google Slides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5"/>
              </a:rPr>
              <a:t>https://cmb-s4.github.io/spt3g_software/index.html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https://github.com/ccatobs/rfsoc-streamer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https://so3g.readthedocs.io/en/latest/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https://github.com/arahlin/spt3g_tutorials/blob/main/filter_and_bin_mapmaking.ipynb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Smaller File: 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roach1_pass3.g3</a:t>
            </a:r>
            <a:endParaRPr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1152475"/>
            <a:ext cx="3862500" cy="20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Shortened from</a:t>
            </a:r>
            <a:br>
              <a:rPr lang="en-CA"/>
            </a:br>
            <a:r>
              <a:rPr lang="en-CA"/>
              <a:t>355 Scans → 117 Scans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Time used by 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add_radec</a:t>
            </a:r>
            <a:r>
              <a:rPr lang="en-CA"/>
              <a:t> is linear with number of frames (unsurprisingly)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Approximately the same time for each input frame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Note: I am encountering a bug with the profile=True options where it doesn’t print the output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75" y="3054150"/>
            <a:ext cx="4545375" cy="176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065" y="1017725"/>
            <a:ext cx="4545385" cy="18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25" y="3367325"/>
            <a:ext cx="2204950" cy="160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325625" y="3826225"/>
            <a:ext cx="157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dk2"/>
                </a:solidFill>
              </a:rPr>
              <a:t>RA/DEC plot for scans in pass 3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950" y="62925"/>
            <a:ext cx="4070199" cy="4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Add Calibration Data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62450" y="1152475"/>
            <a:ext cx="361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In order to compute DF, we first need to add target sweep data for each KID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Opted for a G3TimestreamMap which contains keys like “roach1_0100_I”, </a:t>
            </a:r>
            <a:r>
              <a:rPr lang="en-CA"/>
              <a:t>“roach1_0100_Q” or “roach1_0100_F”, where I/Q/F indicates I/Q signal, or F for frequency data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/>
              <a:t>I also took the opportunity to refactor g3_packager/main.py and organise frame generation modules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151" y="445025"/>
            <a:ext cx="5304824" cy="440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New Module: Compute DF</a:t>
            </a:r>
            <a:endParaRPr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311700" y="1152475"/>
            <a:ext cx="40137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→ Use newly added calibration frame data</a:t>
            </a:r>
            <a:br>
              <a:rPr lang="en-CA"/>
            </a:br>
            <a:r>
              <a:rPr lang="en-CA"/>
              <a:t>Plot: Roach 1 Kid 0 Pass 3 DF (non-normalized)</a:t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7" y="1833175"/>
            <a:ext cx="4220371" cy="33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601" y="9475"/>
            <a:ext cx="4779374" cy="39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 rotWithShape="1">
          <a:blip r:embed="rId5">
            <a:alphaModFix/>
          </a:blip>
          <a:srcRect b="0" l="0" r="9616" t="0"/>
          <a:stretch/>
        </p:blipFill>
        <p:spPr>
          <a:xfrm>
            <a:off x="4385600" y="4135550"/>
            <a:ext cx="4779375" cy="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Single KID Maps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152475"/>
            <a:ext cx="291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module source: </a:t>
            </a:r>
            <a:r>
              <a:rPr lang="en-CA" u="sng">
                <a:solidFill>
                  <a:schemeClr val="hlink"/>
                </a:solidFill>
                <a:hlinkClick r:id="rId3"/>
              </a:rPr>
              <a:t>https://github.com/arahlin/spt3g_tutorials/blob/main/filter_and_bin_mapmaking.ipynb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651" y="348813"/>
            <a:ext cx="5844976" cy="456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0"/>
            <a:ext cx="8324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281750" y="128050"/>
            <a:ext cx="49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FF0000"/>
                </a:solidFill>
              </a:rPr>
              <a:t>BAD DF CALCULATION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69" y="-12"/>
            <a:ext cx="84018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>
            <a:off x="281750" y="128050"/>
            <a:ext cx="49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FF0000"/>
                </a:solidFill>
              </a:rPr>
              <a:t>FIXED + SOURCE FINDING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Different RA/DEC computations</a:t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5801025" y="3729375"/>
            <a:ext cx="49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Astropy SkyCoord (orange)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5801025" y="3043738"/>
            <a:ext cx="49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so3g.proj (blue)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5" y="2662438"/>
            <a:ext cx="5146028" cy="122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5" y="1124287"/>
            <a:ext cx="3921300" cy="1431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250" y="200113"/>
            <a:ext cx="3788350" cy="27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/>
        </p:nvSpPr>
        <p:spPr>
          <a:xfrm>
            <a:off x="174125" y="4188950"/>
            <a:ext cx="697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so3g uses avg. location over 3s scan, also runs much faster.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Are differences due to atmospheric effects? (see </a:t>
            </a:r>
            <a:r>
              <a:rPr lang="en-CA" sz="1800" u="sng">
                <a:solidFill>
                  <a:schemeClr val="hlink"/>
                </a:solidFill>
                <a:hlinkClick r:id="rId6"/>
              </a:rPr>
              <a:t>naive_az_el doc</a:t>
            </a:r>
            <a:r>
              <a:rPr lang="en-CA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Stats for Non-Normalized DF, Roach 1 Pass 3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54342"/>
            <a:ext cx="4572000" cy="348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4350"/>
            <a:ext cx="4257062" cy="348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63" y="0"/>
            <a:ext cx="79942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0"/>
            <a:ext cx="7991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Motivation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952500"/>
            <a:ext cx="8520600" cy="4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Detector data for CCAT will be available to the Quick-Look Mapmaker in the form of .g3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Packaging BLAST-TNG data into .g3 files provides ideal sample data: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James &amp; Jonah are very familiar with this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We </a:t>
            </a:r>
            <a:r>
              <a:rPr lang="en-CA"/>
              <a:t>already know how to make maps with BLAST-TNG data (</a:t>
            </a:r>
            <a:r>
              <a:rPr lang="en-CA" u="sng">
                <a:solidFill>
                  <a:schemeClr val="hlink"/>
                </a:solidFill>
                <a:hlinkClick r:id="rId3"/>
              </a:rPr>
              <a:t>main repo</a:t>
            </a:r>
            <a:r>
              <a:rPr lang="en-CA"/>
              <a:t> / </a:t>
            </a:r>
            <a:r>
              <a:rPr lang="en-CA" u="sng">
                <a:solidFill>
                  <a:schemeClr val="hlink"/>
                </a:solidFill>
                <a:hlinkClick r:id="rId4"/>
              </a:rPr>
              <a:t>Jonah’s fork</a:t>
            </a:r>
            <a:r>
              <a:rPr lang="en-CA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The data shares some similarity with </a:t>
            </a:r>
            <a:r>
              <a:rPr lang="en-CA"/>
              <a:t>CCAT: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MKID data on several RF networks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Relatively large number of detectors (though still much lower than CCAT!)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BLAST-TNG data is already available &amp; ready to go on the CCAT Control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Once packaged, the BLAST-TNG .g3 can be used for development and testing of a new quick-look mapmaker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We can begin porting our mapmaking code to the .g3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We can experiment with pipelines and various ways to improve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We can also create synthetic .g3 files with more data to determine performance characteristics of the mapmaker (i.e., how does time/space scale with number of detectors or downsampling rate?)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Combined Map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152475"/>
            <a:ext cx="4217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Roach 1 Pass 3, normalized DF</a:t>
            </a:r>
            <a:br>
              <a:rPr lang="en-CA"/>
            </a:br>
            <a:r>
              <a:rPr lang="en-CA"/>
              <a:t>bad KIDs </a:t>
            </a:r>
            <a:r>
              <a:rPr lang="en-CA"/>
              <a:t>excluded, no common-mode removal</a:t>
            </a:r>
            <a:br>
              <a:rPr lang="en-CA"/>
            </a:br>
            <a:r>
              <a:rPr lang="en-CA"/>
              <a:t>KIDs weighted by 1/variance</a:t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50" y="2168400"/>
            <a:ext cx="4176275" cy="28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/>
        </p:nvSpPr>
        <p:spPr>
          <a:xfrm>
            <a:off x="4623225" y="491275"/>
            <a:ext cx="1344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“data”:</a:t>
            </a:r>
            <a:br>
              <a:rPr lang="en-CA" sz="1800">
                <a:solidFill>
                  <a:schemeClr val="dk2"/>
                </a:solidFill>
              </a:rPr>
            </a:br>
            <a:r>
              <a:rPr lang="en-CA" sz="1800">
                <a:solidFill>
                  <a:schemeClr val="dk2"/>
                </a:solidFill>
              </a:rPr>
              <a:t>sum of binned signals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4529300" y="2889100"/>
            <a:ext cx="134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“hits”:</a:t>
            </a:r>
            <a:br>
              <a:rPr lang="en-CA" sz="1800">
                <a:solidFill>
                  <a:schemeClr val="dk2"/>
                </a:solidFill>
              </a:rPr>
            </a:br>
            <a:r>
              <a:rPr lang="en-CA" sz="1800">
                <a:solidFill>
                  <a:schemeClr val="dk2"/>
                </a:solidFill>
              </a:rPr>
              <a:t>number</a:t>
            </a:r>
            <a:br>
              <a:rPr lang="en-CA" sz="1800">
                <a:solidFill>
                  <a:schemeClr val="dk2"/>
                </a:solidFill>
              </a:rPr>
            </a:br>
            <a:r>
              <a:rPr lang="en-CA" sz="1800">
                <a:solidFill>
                  <a:schemeClr val="dk2"/>
                </a:solidFill>
              </a:rPr>
              <a:t>of data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points</a:t>
            </a:r>
            <a:br>
              <a:rPr lang="en-CA" sz="1800">
                <a:solidFill>
                  <a:schemeClr val="dk2"/>
                </a:solidFill>
              </a:rPr>
            </a:br>
            <a:r>
              <a:rPr lang="en-CA" sz="1800">
                <a:solidFill>
                  <a:schemeClr val="dk2"/>
                </a:solidFill>
              </a:rPr>
              <a:t>in each</a:t>
            </a:r>
            <a:br>
              <a:rPr lang="en-CA" sz="1800">
                <a:solidFill>
                  <a:schemeClr val="dk2"/>
                </a:solidFill>
              </a:rPr>
            </a:br>
            <a:r>
              <a:rPr lang="en-CA" sz="1800">
                <a:solidFill>
                  <a:schemeClr val="dk2"/>
                </a:solidFill>
              </a:rPr>
              <a:t>bin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252778" y="2075775"/>
            <a:ext cx="316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Map is given by “data”/“hits”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0" name="Google Shape;3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650" y="66325"/>
            <a:ext cx="3564350" cy="23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9650" y="2767259"/>
            <a:ext cx="3564350" cy="237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Log Scale</a:t>
            </a:r>
            <a:endParaRPr/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Note: coordinates for the plot on the left are offset from the real value.</a:t>
            </a: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275" y="1913525"/>
            <a:ext cx="4865725" cy="32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96721"/>
            <a:ext cx="4278275" cy="294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5795"/>
            <a:ext cx="4278275" cy="299770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Log Scale + </a:t>
            </a:r>
            <a:r>
              <a:rPr lang="en-CA"/>
              <a:t>Common Mode Removed</a:t>
            </a:r>
            <a:endParaRPr/>
          </a:p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Note: coordinates for the plot on the left are offset from the real value.</a:t>
            </a: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275" y="1913525"/>
            <a:ext cx="4865725" cy="32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311700" y="1152475"/>
            <a:ext cx="35631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Reducing the bin size effectively narrows the size of the lines that detectors trace on the sky.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By observing the striping shown when increasing the resolution, we can see how different detectors have different magnitudes despite DF normalization.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This is likely due to non-linearity in the DF response (as it is computed right now), where calibrating to one brightness does not </a:t>
            </a:r>
            <a:r>
              <a:rPr lang="en-CA"/>
              <a:t>necessarily</a:t>
            </a:r>
            <a:r>
              <a:rPr lang="en-CA"/>
              <a:t> calibrate for all brightnesses.</a:t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666" y="749575"/>
            <a:ext cx="5217333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10x Resolution (6 arcsec)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10x Resolution - “hits”</a:t>
            </a:r>
            <a:endParaRPr/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315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Because we aligned detectors to the source, it appears as though every detector passed directly through the source, though this is not actually true.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As a result we get </a:t>
            </a:r>
            <a:r>
              <a:rPr lang="en-CA"/>
              <a:t>bands</a:t>
            </a:r>
            <a:r>
              <a:rPr lang="en-CA"/>
              <a:t> in azimuth because the delta-elevation is relatively constant so the scans line up.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We also can see lines in elevation, which correspond to the turnarounds for the scans for each detector.</a:t>
            </a:r>
            <a:endParaRPr/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000" y="1197375"/>
            <a:ext cx="550545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 rot="6249349">
            <a:off x="6204889" y="430747"/>
            <a:ext cx="906527" cy="934322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6"/>
          <p:cNvSpPr txBox="1"/>
          <p:nvPr/>
        </p:nvSpPr>
        <p:spPr>
          <a:xfrm>
            <a:off x="7128250" y="1152475"/>
            <a:ext cx="195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Azimuth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6355900" y="0"/>
            <a:ext cx="195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Elevation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SPT3G Maps Package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https://cmb-s4.github.io/spt3g_software/moddoc_maps.html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Contains map-making objects, pipelines modules and functions.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Lots of tools for projecting, binning timestreams, coordinate transformations, map masking &amp;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Generally tailored for SPT3G’s purposes - bolometers, full-sky maps, polarization maps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Still broad and flexible enough to be useful for CCAT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Some examples: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FlatSkyMap, MapBinner, SingleDetectorBoresightBinner, MapMockObserver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to store detector positions?</a:t>
            </a:r>
            <a:endParaRPr/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BolometerPropertiesMap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https://cmb-s4.github.io/spt3g_software/moddoc_calibration.html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CA"/>
              <a:t>Native to spt3g 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CA"/>
              <a:t>Tailored more for SPT usage than for CCAT - has several useless properties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FocalPlane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CA" u="sng">
                <a:solidFill>
                  <a:schemeClr val="hlink"/>
                </a:solidFill>
                <a:hlinkClick r:id="rId4"/>
              </a:rPr>
              <a:t>https://so3g.readthedocs.io/en/latest/proj.html#so3g.proj.FocalPlane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CA"/>
              <a:t>Native to so3g.proj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CA"/>
              <a:t>More generic, contains rotation quaternion offsets and sensitivities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CA"/>
              <a:t>Makes sense if we want to use more of the fast so3g.proj code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CA"/>
              <a:t>Not a Frame Object, so we must either store it in memory or encode it manually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Custom / Generic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CA"/>
              <a:t>list/dict of x/y offsets?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CA"/>
              <a:t>could be simple, but does not provide a strong contract</a:t>
            </a:r>
            <a:endParaRPr/>
          </a:p>
        </p:txBody>
      </p:sp>
      <p:sp>
        <p:nvSpPr>
          <p:cNvPr id="347" name="Google Shape;347;p48"/>
          <p:cNvSpPr txBox="1"/>
          <p:nvPr/>
        </p:nvSpPr>
        <p:spPr>
          <a:xfrm>
            <a:off x="5285850" y="203950"/>
            <a:ext cx="325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With any one of these, we can convert to the others pretty easily, so we ask only what to store natively in the file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Observation Frames</a:t>
            </a:r>
            <a:endParaRPr/>
          </a:p>
        </p:txBody>
      </p:sp>
      <p:sp>
        <p:nvSpPr>
          <p:cNvPr id="353" name="Google Shape;353;p49"/>
          <p:cNvSpPr txBox="1"/>
          <p:nvPr>
            <p:ph idx="1" type="body"/>
          </p:nvPr>
        </p:nvSpPr>
        <p:spPr>
          <a:xfrm>
            <a:off x="311700" y="1955150"/>
            <a:ext cx="2198400" cy="26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“Indicates global observation parameters. Changes at the beginning of a new observation, though, as with all metadata, repeat observation frames may appear during processing.”</a:t>
            </a:r>
            <a:endParaRPr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450" y="1099875"/>
            <a:ext cx="33718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075" y="1955148"/>
            <a:ext cx="6101525" cy="27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9"/>
          <p:cNvSpPr txBox="1"/>
          <p:nvPr>
            <p:ph idx="1" type="body"/>
          </p:nvPr>
        </p:nvSpPr>
        <p:spPr>
          <a:xfrm>
            <a:off x="455575" y="1057400"/>
            <a:ext cx="46587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5"/>
              </a:rPr>
              <a:t>https://cmb-s4.github.io/spt3g_software/frames.html#id8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450" y="2591069"/>
            <a:ext cx="3371825" cy="235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450" y="197571"/>
            <a:ext cx="3371825" cy="239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Common-Mode Iteration</a:t>
            </a:r>
            <a:endParaRPr/>
          </a:p>
        </p:txBody>
      </p:sp>
      <p:sp>
        <p:nvSpPr>
          <p:cNvPr id="364" name="Google Shape;364;p50"/>
          <p:cNvSpPr txBox="1"/>
          <p:nvPr>
            <p:ph idx="1" type="body"/>
          </p:nvPr>
        </p:nvSpPr>
        <p:spPr>
          <a:xfrm>
            <a:off x="311700" y="1152475"/>
            <a:ext cx="49401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The first common-mode removal gets rid of the elevation gradient, and the subsequent iterations restore source </a:t>
            </a:r>
            <a:r>
              <a:rPr lang="en-CA"/>
              <a:t>brightness</a:t>
            </a:r>
            <a:r>
              <a:rPr lang="en-CA"/>
              <a:t> that was removed in the first c(t) removal.</a:t>
            </a:r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800" y="2239975"/>
            <a:ext cx="3841600" cy="27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Rework Source Determined Shifts</a:t>
            </a:r>
            <a:endParaRPr/>
          </a:p>
        </p:txBody>
      </p:sp>
      <p:sp>
        <p:nvSpPr>
          <p:cNvPr id="371" name="Google Shape;37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Source shifts were messy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confusing mixing of pixel/image plane microns/radec/azel coordinates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The </a:t>
            </a:r>
            <a:r>
              <a:rPr lang="en-CA"/>
              <a:t>computed RA/Dec from master az/el is off by a few degrees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I don’t know why -- is it my conversion, or are the az/el values wrong?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Solution to both -- consistent kid_shifts values calculated in angular RA/Dec offsets and stored in the calibration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G3MapDoubles: “ra_shifts” (RA) and “dec_shifts”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to compute the true RA for a “roach1_0000”, simply add cal_frame[“x_shifts”][“roach1_0000”] to the G3Units RA timestream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Since the whole repository uses detector string IDs in the form “roach1_0000”, we could store kid_shifts for all roaches/detectors together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Goals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We want this sample .g3 data to be as close as possible to the format we will get for CCAT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The closer it is, the lower the cost will be once we transition from BLAST-TNG .g3 data to real CCAT data.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Communicating with DAQ team will help establish parity between the formats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It would be helpful to have several different forms/versions of .g3 sample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Various data rates/file sizes due to different number of detectors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Could duplicate detectors to create more data, or just add garbage data for performance testing purposes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CA"/>
              <a:t>duplicating data may lead to inaccurate performance results if some optimizations cause </a:t>
            </a:r>
            <a:r>
              <a:rPr lang="en-CA"/>
              <a:t>unnatural</a:t>
            </a:r>
            <a:r>
              <a:rPr lang="en-CA"/>
              <a:t> speedups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Provide adequate documentation (slides, READMEs, code comments, docstrings…) such that somebody in the future can: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Create new .g3 files with different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Understand the format of the existing BLAST-TNG .g3 files and work with them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0" y="42500"/>
            <a:ext cx="2129100" cy="21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Calculating 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kid_shifts</a:t>
            </a:r>
            <a:endParaRPr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78" name="Google Shape;378;p52"/>
          <p:cNvSpPr txBox="1"/>
          <p:nvPr>
            <p:ph idx="1" type="body"/>
          </p:nvPr>
        </p:nvSpPr>
        <p:spPr>
          <a:xfrm>
            <a:off x="311700" y="1152475"/>
            <a:ext cx="4795800" cy="3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KID shifts calculations are done 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4"/>
              </a:rPr>
              <a:t>https://github.com/jonahjlee/blasttng-to-g3/blob/main</a:t>
            </a:r>
            <a:br>
              <a:rPr lang="en-CA" u="sng">
                <a:solidFill>
                  <a:schemeClr val="hlink"/>
                </a:solidFill>
                <a:hlinkClick r:id="rId5"/>
              </a:rPr>
            </a:br>
            <a:r>
              <a:rPr lang="en-CA" u="sng">
                <a:solidFill>
                  <a:schemeClr val="hlink"/>
                </a:solidFill>
                <a:hlinkClick r:id="rId6"/>
              </a:rPr>
              <a:t>/notebooks/map_making.ipynb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A SingleMapBinner is created for each detector which maps over a large area (4x4 degrees), centered on the RCW92 source location. Then, the location in which the source appears is found and the RA/Dec shifts required to correct it are saved on disc to 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/g3_packager/detector_layouts/roach1_shifts_radec</a:t>
            </a:r>
            <a:r>
              <a:rPr lang="en-CA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In the process of building G3 files (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g3_packager/main.py</a:t>
            </a:r>
            <a:r>
              <a:rPr lang="en-CA"/>
              <a:t>), this data is read and inserted into the calibration frames as “ra_shifts” and “dec_shifts”, which map detector id strings (e.g. “roach5_0123”) to G3 angular units for the offset.</a:t>
            </a:r>
            <a:endParaRPr/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8375" y="2296150"/>
            <a:ext cx="3611250" cy="27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7525" y="42500"/>
            <a:ext cx="2129100" cy="21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Integrated</a:t>
            </a:r>
            <a:r>
              <a:rPr lang="en-CA"/>
              <a:t> Map-Maker</a:t>
            </a:r>
            <a:endParaRPr/>
          </a:p>
        </p:txBody>
      </p:sp>
      <p:sp>
        <p:nvSpPr>
          <p:cNvPr id="386" name="Google Shape;386;p53"/>
          <p:cNvSpPr txBox="1"/>
          <p:nvPr>
            <p:ph idx="1" type="body"/>
          </p:nvPr>
        </p:nvSpPr>
        <p:spPr>
          <a:xfrm>
            <a:off x="311700" y="1152475"/>
            <a:ext cx="3634500" cy="3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 have now put everything together into a single configurable python script.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Several pipelines are used, since some processing requires data over the </a:t>
            </a:r>
            <a:r>
              <a:rPr lang="en-CA"/>
              <a:t>entire</a:t>
            </a:r>
            <a:r>
              <a:rPr lang="en-CA"/>
              <a:t> scan period.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The G3 Pipeline profiles provides insight within pipelines, and the total time is also measured.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https://github.com/jonahjlee/blasttng-to-g3/tree/main/profiling</a:t>
            </a:r>
            <a:endParaRPr/>
          </a:p>
        </p:txBody>
      </p:sp>
      <p:pic>
        <p:nvPicPr>
          <p:cNvPr id="387" name="Google Shape;387;p53"/>
          <p:cNvPicPr preferRelativeResize="0"/>
          <p:nvPr/>
        </p:nvPicPr>
        <p:blipFill rotWithShape="1">
          <a:blip r:embed="rId4">
            <a:alphaModFix/>
          </a:blip>
          <a:srcRect b="0" l="0" r="11119" t="0"/>
          <a:stretch/>
        </p:blipFill>
        <p:spPr>
          <a:xfrm>
            <a:off x="3946274" y="0"/>
            <a:ext cx="51977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Performance Results</a:t>
            </a:r>
            <a:endParaRPr/>
          </a:p>
        </p:txBody>
      </p:sp>
      <p:sp>
        <p:nvSpPr>
          <p:cNvPr id="393" name="Google Shape;393;p54"/>
          <p:cNvSpPr txBox="1"/>
          <p:nvPr>
            <p:ph idx="1" type="body"/>
          </p:nvPr>
        </p:nvSpPr>
        <p:spPr>
          <a:xfrm>
            <a:off x="311700" y="1017725"/>
            <a:ext cx="44607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Performance Data</a:t>
            </a:r>
            <a:r>
              <a:rPr lang="en-CA"/>
              <a:t> / </a:t>
            </a:r>
            <a:r>
              <a:rPr lang="en-CA" u="sng">
                <a:solidFill>
                  <a:schemeClr val="hlink"/>
                </a:solidFill>
                <a:hlinkClick r:id="rId4"/>
              </a:rPr>
              <a:t>Full Logs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900" y="0"/>
            <a:ext cx="4145100" cy="51145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5" name="Google Shape;395;p54"/>
          <p:cNvGraphicFramePr/>
          <p:nvPr/>
        </p:nvGraphicFramePr>
        <p:xfrm>
          <a:off x="178825" y="153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{B2D6BE4F-290D-4C8B-A61E-DB0276C83B06}</a:tableStyleId>
              </a:tblPr>
              <a:tblGrid>
                <a:gridCol w="591775"/>
                <a:gridCol w="791950"/>
                <a:gridCol w="859975"/>
                <a:gridCol w="859975"/>
                <a:gridCol w="859975"/>
              </a:tblGrid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C(t) iters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# Detectors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Data Period (s)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Frequency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Runtime (s)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0+1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342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50.8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342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74.9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2+1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342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101.0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342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122.4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13.9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10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17.1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100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44.9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0+1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6.7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0+1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10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7.7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0+1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100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19.3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0+1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200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30.9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0+1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300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45.1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1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0+1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342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352.3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473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/>
                        <a:t>50.8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600" y="329150"/>
            <a:ext cx="5397399" cy="420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289401" cy="263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10200"/>
            <a:ext cx="3233225" cy="24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Target Timeline (as of March 31st, 2025)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March 31st - April 4th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Decide on format for .g3 files -- what kind of frames, what data will be stored,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Construct preliminary .g3 files from BLAST-TNG data on control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April 7th - 11th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Begin porting </a:t>
            </a:r>
            <a:r>
              <a:rPr lang="en-CA" u="sng">
                <a:solidFill>
                  <a:schemeClr val="hlink"/>
                </a:solidFill>
                <a:hlinkClick r:id="rId3"/>
              </a:rPr>
              <a:t>https://github.com/jonahjlee/map_making_blasttng_jl</a:t>
            </a:r>
            <a:r>
              <a:rPr lang="en-CA"/>
              <a:t> to build maps from .g3 files, using G3 pipelines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Continue to update .g3 files to improve CCAT parity &amp; provide different variants for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April 14th - 18th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Characterize memory/speed of the map-maker as a function of number of detectors &amp; data rate (we can control down-sampling)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Continue porting map-maker code to .g3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April 21st - 25th (Jonah’s last week!)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Continue with performance characterization &amp; map-making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Wrap-up documentation and slides to make sure future developers can understand and manipulate </a:t>
            </a:r>
            <a:r>
              <a:rPr lang="en-CA"/>
              <a:t>the .g3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GitHub Repository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240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u="sng">
                <a:solidFill>
                  <a:schemeClr val="hlink"/>
                </a:solidFill>
                <a:hlinkClick r:id="rId3"/>
              </a:rPr>
              <a:t>GitHub - blasttng-to-g3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data_loader re-uses a lot of code from </a:t>
            </a:r>
            <a:r>
              <a:rPr lang="en-CA" u="sng">
                <a:solidFill>
                  <a:schemeClr val="hlink"/>
                </a:solidFill>
                <a:hlinkClick r:id="rId4"/>
              </a:rPr>
              <a:t>map_making_blasttng_jl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Must run on control computer to access BLAST data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1672" y="1105401"/>
            <a:ext cx="6286950" cy="39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Minimum Required Data for Map-Making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Site 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Boresight Az/El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Detector Offsets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Detector I / Q raw timestreams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Calibration Lamp Timestamps?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Since calibration for BLAST-TNG will not be done in the same way as CCAT, it may make more sense to pre-compute </a:t>
            </a:r>
            <a:r>
              <a:rPr lang="en-CA"/>
              <a:t>and store </a:t>
            </a:r>
            <a:r>
              <a:rPr lang="en-CA"/>
              <a:t>calibration lamp DF (delta-frequency) per-detector in a Calibration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CA"/>
              <a:t>Edit April 4: It turns out I needed to add the calibration sweep data so that DF could be calculated.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Division of BLAST-TNG Data in Time</a:t>
            </a:r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>
            <a:off x="1800150" y="1791800"/>
            <a:ext cx="615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3" name="Google Shape;103;p20"/>
          <p:cNvCxnSpPr/>
          <p:nvPr/>
        </p:nvCxnSpPr>
        <p:spPr>
          <a:xfrm>
            <a:off x="2698275" y="1306400"/>
            <a:ext cx="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3921100" y="1306400"/>
            <a:ext cx="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0"/>
          <p:cNvCxnSpPr/>
          <p:nvPr/>
        </p:nvCxnSpPr>
        <p:spPr>
          <a:xfrm>
            <a:off x="5040521" y="1306400"/>
            <a:ext cx="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0"/>
          <p:cNvCxnSpPr/>
          <p:nvPr/>
        </p:nvCxnSpPr>
        <p:spPr>
          <a:xfrm>
            <a:off x="6181725" y="1306400"/>
            <a:ext cx="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0"/>
          <p:cNvCxnSpPr/>
          <p:nvPr/>
        </p:nvCxnSpPr>
        <p:spPr>
          <a:xfrm>
            <a:off x="7266650" y="1306400"/>
            <a:ext cx="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0"/>
          <p:cNvSpPr txBox="1"/>
          <p:nvPr/>
        </p:nvSpPr>
        <p:spPr>
          <a:xfrm>
            <a:off x="1110725" y="1306400"/>
            <a:ext cx="14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other data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7769475" y="1306388"/>
            <a:ext cx="14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other data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263561" y="960500"/>
            <a:ext cx="142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calibration</a:t>
            </a:r>
            <a:br>
              <a:rPr lang="en-CA">
                <a:solidFill>
                  <a:schemeClr val="dk2"/>
                </a:solidFill>
              </a:rPr>
            </a:br>
            <a:r>
              <a:rPr lang="en-CA">
                <a:solidFill>
                  <a:schemeClr val="dk2"/>
                </a:solidFill>
              </a:rPr>
              <a:t>lamp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(3 pulses)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158450" y="978450"/>
            <a:ext cx="142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RCW-92</a:t>
            </a:r>
            <a:br>
              <a:rPr lang="en-CA">
                <a:solidFill>
                  <a:schemeClr val="dk2"/>
                </a:solidFill>
              </a:rPr>
            </a:br>
            <a:r>
              <a:rPr lang="en-CA">
                <a:solidFill>
                  <a:schemeClr val="dk2"/>
                </a:solidFill>
              </a:rPr>
              <a:t>scan 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4019150" y="978450"/>
            <a:ext cx="142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RCW-92</a:t>
            </a:r>
            <a:br>
              <a:rPr lang="en-CA">
                <a:solidFill>
                  <a:schemeClr val="dk2"/>
                </a:solidFill>
              </a:rPr>
            </a:br>
            <a:r>
              <a:rPr lang="en-CA">
                <a:solidFill>
                  <a:schemeClr val="dk2"/>
                </a:solidFill>
              </a:rPr>
              <a:t>scan 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842575" y="978450"/>
            <a:ext cx="142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</a:rPr>
              <a:t>RCW-92</a:t>
            </a:r>
            <a:br>
              <a:rPr lang="en-CA">
                <a:solidFill>
                  <a:schemeClr val="dk2"/>
                </a:solidFill>
              </a:rPr>
            </a:br>
            <a:r>
              <a:rPr lang="en-CA">
                <a:solidFill>
                  <a:schemeClr val="dk2"/>
                </a:solidFill>
              </a:rPr>
              <a:t>scan 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525765" y="2233059"/>
            <a:ext cx="60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2"/>
                </a:solidFill>
              </a:rPr>
              <a:t>t=0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3664012" y="2233059"/>
            <a:ext cx="60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2"/>
                </a:solidFill>
              </a:rPr>
              <a:t>t=356s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810035" y="2233059"/>
            <a:ext cx="60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2"/>
                </a:solidFill>
              </a:rPr>
              <a:t>t=714s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5898023" y="2233050"/>
            <a:ext cx="7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2"/>
                </a:solidFill>
              </a:rPr>
              <a:t>t=1064s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7014277" y="2233050"/>
            <a:ext cx="7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2"/>
                </a:solidFill>
              </a:rPr>
              <a:t>t=</a:t>
            </a:r>
            <a:r>
              <a:rPr lang="en-CA" sz="1000">
                <a:solidFill>
                  <a:schemeClr val="dk2"/>
                </a:solidFill>
              </a:rPr>
              <a:t>1070s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7201"/>
          <a:stretch/>
        </p:blipFill>
        <p:spPr>
          <a:xfrm>
            <a:off x="4941100" y="3487175"/>
            <a:ext cx="4116825" cy="15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51633"/>
            <a:ext cx="4854427" cy="2491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Reference Code: sotodlib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The Simons’ </a:t>
            </a:r>
            <a:r>
              <a:rPr lang="en-CA">
                <a:latin typeface="Courier Prime"/>
                <a:ea typeface="Courier Prime"/>
                <a:cs typeface="Courier Prime"/>
                <a:sym typeface="Courier Prime"/>
              </a:rPr>
              <a:t>sotodlib</a:t>
            </a:r>
            <a:r>
              <a:rPr lang="en-CA"/>
              <a:t> repository contains lots of code that can be referenced as examples of how to use spt3g and so3g packages.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/>
              <a:t>The bookbinder code linked below contains lots of code that I can learn from: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https://github.com/simonsobs/sotodlib/blob/master/sotodlib/io/bookbinder.py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24" y="2961975"/>
            <a:ext cx="6536650" cy="20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